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04" r:id="rId2"/>
    <p:sldId id="339" r:id="rId3"/>
    <p:sldId id="341" r:id="rId4"/>
    <p:sldId id="342" r:id="rId5"/>
    <p:sldId id="340" r:id="rId6"/>
    <p:sldId id="325" r:id="rId7"/>
    <p:sldId id="343" r:id="rId8"/>
    <p:sldId id="344" r:id="rId9"/>
    <p:sldId id="345" r:id="rId10"/>
    <p:sldId id="346" r:id="rId11"/>
    <p:sldId id="313" r:id="rId12"/>
    <p:sldId id="311" r:id="rId13"/>
    <p:sldId id="354" r:id="rId14"/>
    <p:sldId id="350" r:id="rId15"/>
    <p:sldId id="351" r:id="rId16"/>
    <p:sldId id="352" r:id="rId17"/>
    <p:sldId id="357" r:id="rId18"/>
    <p:sldId id="355" r:id="rId19"/>
    <p:sldId id="358" r:id="rId20"/>
    <p:sldId id="365" r:id="rId21"/>
    <p:sldId id="360" r:id="rId22"/>
    <p:sldId id="361" r:id="rId23"/>
    <p:sldId id="362" r:id="rId24"/>
    <p:sldId id="363" r:id="rId25"/>
    <p:sldId id="364" r:id="rId26"/>
    <p:sldId id="356" r:id="rId27"/>
    <p:sldId id="366" r:id="rId28"/>
    <p:sldId id="368" r:id="rId29"/>
    <p:sldId id="367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80" r:id="rId41"/>
    <p:sldId id="310" r:id="rId42"/>
    <p:sldId id="379" r:id="rId43"/>
    <p:sldId id="35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ECF4F9"/>
    <a:srgbClr val="FFADE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397" autoAdjust="0"/>
  </p:normalViewPr>
  <p:slideViewPr>
    <p:cSldViewPr snapToGrid="0">
      <p:cViewPr varScale="1">
        <p:scale>
          <a:sx n="98" d="100"/>
          <a:sy n="98" d="100"/>
        </p:scale>
        <p:origin x="1956" y="7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赵跃" userId="583005940_tp_dropbox" providerId="OAuth2" clId="{3FFF0450-F2DB-E340-ADA9-4167348B9E99}"/>
    <pc:docChg chg="modSld">
      <pc:chgData name="赵跃" userId="583005940_tp_dropbox" providerId="OAuth2" clId="{3FFF0450-F2DB-E340-ADA9-4167348B9E99}" dt="2019-09-03T06:32:32.546" v="31" actId="1076"/>
      <pc:docMkLst>
        <pc:docMk/>
      </pc:docMkLst>
      <pc:sldChg chg="modSp">
        <pc:chgData name="赵跃" userId="583005940_tp_dropbox" providerId="OAuth2" clId="{3FFF0450-F2DB-E340-ADA9-4167348B9E99}" dt="2019-09-03T06:32:32.546" v="31" actId="1076"/>
        <pc:sldMkLst>
          <pc:docMk/>
          <pc:sldMk cId="2237330280" sldId="307"/>
        </pc:sldMkLst>
        <pc:graphicFrameChg chg="mod">
          <ac:chgData name="赵跃" userId="583005940_tp_dropbox" providerId="OAuth2" clId="{3FFF0450-F2DB-E340-ADA9-4167348B9E99}" dt="2019-09-03T06:32:32.546" v="31" actId="1076"/>
          <ac:graphicFrameMkLst>
            <pc:docMk/>
            <pc:sldMk cId="2237330280" sldId="307"/>
            <ac:graphicFrameMk id="2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DBE39-193C-41E5-9976-2C422AB1576B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CB3DB-3ED9-41B8-89DD-2A6ACF852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64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一带一路：丝绸之路经济带，</a:t>
            </a:r>
            <a:r>
              <a:rPr lang="en-US" altLang="zh-CN" dirty="0" smtClean="0"/>
              <a:t>21</a:t>
            </a:r>
            <a:r>
              <a:rPr lang="zh-CN" altLang="en-US" dirty="0" smtClean="0"/>
              <a:t>世纪海上丝绸之路 南海 印度洋 欧洲，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2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VR: is a computer-generated model of experiencing in which, although the surrounding is not real in the technical sense, they appear to be so.</a:t>
            </a:r>
          </a:p>
          <a:p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VR: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an interactive experience of a real-world environment where the objects that reside in the real-world are enhanced by computer-generated perceptual information, sometimes across multiple sensory modalities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058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8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对于可视分析系统而言，我们的输入是数据或者数据集，输出是什么？  </a:t>
            </a:r>
            <a:r>
              <a:rPr lang="en-US" altLang="zh-CN" dirty="0" smtClean="0"/>
              <a:t>==》</a:t>
            </a:r>
            <a:r>
              <a:rPr lang="zh-CN" altLang="en-US" dirty="0" smtClean="0"/>
              <a:t>输出是能够转换为人类智能、能够促进人类智能的 知识！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从数据到知识存在两方面的路径，一条是 通过视觉编码，把数据映射到可视空间，表达成我们能够看的到的具象的图形、表格、图像。这个过程通常允许用户交互式地调整可视化表达的参数</a:t>
            </a:r>
            <a:endParaRPr lang="en-US" altLang="zh-CN" dirty="0" smtClean="0"/>
          </a:p>
          <a:p>
            <a:r>
              <a:rPr lang="zh-CN" altLang="en-US" dirty="0" smtClean="0"/>
              <a:t>另外一条是通过 数据挖掘，从数据中提炼出数据模型，比如对数据聚类、统计等，数据模型的结果可以通过用户交互的调节进行参数优化，什么叫参数优化？比如聚类过程中，根据数值的分部聚成了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个类，用户可能有先验，知道这是只有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个类型的一个数据，那么用户经验在这个过程中就能提升数据模型的性能。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自动数据建模与数据可视化之间并非独立，数据模型生成的结果再次可视化，可视化呈现的结果帮助用户理解数据、优化参数，从而进一步提高数据模型的性能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两者共同为探索知识、发现规律、寻找原因提供途径。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用户所获取的知识经过用户的评估、消化，进一步刺激对数据的深度操作。、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这里需要强调的一点是，数据在进行可视分析前，通常都需要进行预处理，比如 过滤、采样、以及一些简单的统计分析操作，比如</a:t>
            </a:r>
            <a:r>
              <a:rPr lang="en-US" altLang="zh-CN" dirty="0" smtClean="0"/>
              <a:t>binning</a:t>
            </a:r>
            <a:r>
              <a:rPr lang="zh-CN" altLang="en-US" dirty="0" smtClean="0"/>
              <a:t>分箱。 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整个可视分析充分考虑到人的需求，尽管机器在很多情况能够替代人们的工作，但是人才是最终的决策者、知识的加工者和使用者，。包括 人们对于参数的选择、对知识的评价等等</a:t>
            </a:r>
            <a:endParaRPr lang="en-US" altLang="zh-CN" dirty="0" smtClean="0"/>
          </a:p>
          <a:p>
            <a:r>
              <a:rPr lang="zh-CN" altLang="en-US" dirty="0" smtClean="0"/>
              <a:t>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005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analytics in action: Visual support for the simulation of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climate models provided by CGV[113] (Coordinated Graph Visualization),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highly interactive graph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system. To support</a:t>
            </a:r>
          </a:p>
          <a:p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tasks, view ensembles can be created dynamically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help of a flexible docking framework. CGV includes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enhanced dynamic filtering, graph lenses, edge-based navigation, in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addition to augmented navigation with infinite grid and radar view.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source: Potsdam Institute for Climate Impact Research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97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analytics in action: Interactive visual analysis of a cooling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jacket simulation. User has focused on critical regions of high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temperatures and low flow velocities by brushing the two views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(velocity histogram and temperature versus relative pressure) as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may indicate locations of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insucient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cooling. Dataset is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courtesy of AVL List GmbH, Graz, Austria; Interactive Visual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c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SimVis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GmbH, 2010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04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数据可视化分为这样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个层级，第一层是问题刻画层，主要是描述现有领域内存在的问题以及该问题存在的挑战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第二层是抽象层，主要是将特定领域的任务和数据映射到 通用的任务以及数据类型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第三层是编码层，设计与数据、任务相关的视觉编码以及交互方法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第四层的任务是创建正确完成系统设计的算法。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843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Best 4 out of 7 </a:t>
            </a:r>
            <a:r>
              <a:rPr lang="en-US" altLang="zh-CN" b="1" dirty="0" smtClean="0"/>
              <a:t>games</a:t>
            </a:r>
          </a:p>
          <a:p>
            <a:pPr>
              <a:lnSpc>
                <a:spcPct val="100000"/>
              </a:lnSpc>
            </a:pPr>
            <a:r>
              <a:rPr lang="en-US" altLang="zh-CN" dirty="0" smtClean="0"/>
              <a:t>Winner for each game: 11 </a:t>
            </a:r>
            <a:r>
              <a:rPr lang="en-US" altLang="zh-CN" b="1" dirty="0" smtClean="0"/>
              <a:t>points</a:t>
            </a:r>
            <a:r>
              <a:rPr lang="en-US" altLang="zh-CN" dirty="0" smtClean="0"/>
              <a:t>, at least two-point</a:t>
            </a:r>
          </a:p>
          <a:p>
            <a:pPr>
              <a:lnSpc>
                <a:spcPct val="100000"/>
              </a:lnSpc>
            </a:pPr>
            <a:r>
              <a:rPr lang="en-US" altLang="zh-CN" b="1" dirty="0" smtClean="0"/>
              <a:t>Rally</a:t>
            </a:r>
            <a:r>
              <a:rPr lang="en-US" altLang="zh-CN" dirty="0" smtClean="0"/>
              <a:t> : a period during which the ball is in play</a:t>
            </a:r>
          </a:p>
          <a:p>
            <a:pPr>
              <a:lnSpc>
                <a:spcPct val="100000"/>
              </a:lnSpc>
            </a:pPr>
            <a:r>
              <a:rPr lang="en-US" altLang="zh-CN" b="1" dirty="0" smtClean="0"/>
              <a:t>Stroke</a:t>
            </a:r>
            <a:r>
              <a:rPr lang="en-US" altLang="zh-CN" dirty="0" smtClean="0"/>
              <a:t>: the table tennis hits the ball once.</a:t>
            </a:r>
          </a:p>
          <a:p>
            <a:pPr>
              <a:lnSpc>
                <a:spcPct val="100000"/>
              </a:lnSpc>
            </a:pPr>
            <a:r>
              <a:rPr lang="en-US" altLang="zh-CN" b="1" dirty="0" smtClean="0"/>
              <a:t>Serve</a:t>
            </a:r>
            <a:r>
              <a:rPr lang="en-US" altLang="zh-CN" dirty="0" smtClean="0"/>
              <a:t>: alternately serve two points</a:t>
            </a:r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13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Rally </a:t>
            </a:r>
            <a:r>
              <a:rPr lang="zh-CN" altLang="en-US" dirty="0" smtClean="0"/>
              <a:t>每一轮</a:t>
            </a:r>
            <a:endParaRPr lang="en-US" altLang="zh-CN" dirty="0" smtClean="0"/>
          </a:p>
          <a:p>
            <a:r>
              <a:rPr lang="en-US" altLang="zh-CN" dirty="0" smtClean="0"/>
              <a:t>Stroke </a:t>
            </a:r>
            <a:r>
              <a:rPr lang="zh-CN" altLang="en-US" dirty="0" smtClean="0"/>
              <a:t>击打</a:t>
            </a:r>
            <a:endParaRPr lang="en-US" altLang="zh-CN" dirty="0" smtClean="0"/>
          </a:p>
          <a:p>
            <a:r>
              <a:rPr lang="en-US" altLang="zh-CN" dirty="0" smtClean="0"/>
              <a:t>Serve </a:t>
            </a:r>
            <a:r>
              <a:rPr lang="zh-CN" altLang="en-US" dirty="0" smtClean="0"/>
              <a:t>先发球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63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Illustration of important concepts of table tennis: (A) four stroke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positions, (B) backhand and forehand area, (C) backhand and forehand,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(D) nine stroke placements.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29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有世界上最好的运动员 最好的数据，但是缺乏合适的可视分析的方式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仅仅用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来分析兵乓球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64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2018</a:t>
            </a:r>
            <a:r>
              <a:rPr lang="zh-CN" altLang="en-US" dirty="0" smtClean="0"/>
              <a:t>年上合峰会习主席提出了这样的观点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海洋，其总面积约为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亿平方公里，约占地球表面积的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71%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55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有世界上最好的运动员 最好的数据，但是缺乏合适的可视分析的方式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仅仅用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来分析兵乓球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77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有世界上最好的运动员 最好的数据，但是缺乏合适的可视分析的方式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仅仅用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来分析兵乓球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230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有世界上最好的运动员 最好的数据，但是缺乏合适的可视分析的方式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仅仅用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来分析兵乓球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6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有世界上最好的运动员 最好的数据，但是缺乏合适的可视分析的方式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仅仅用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Excel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来分析兵乓球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522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837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279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分析师想要法分析多个时间序列上统计信息以及战术之间的关联</a:t>
            </a:r>
            <a:endParaRPr lang="en-US" altLang="zh-CN" dirty="0" smtClean="0"/>
          </a:p>
          <a:p>
            <a:r>
              <a:rPr lang="zh-CN" altLang="en-US" dirty="0" smtClean="0"/>
              <a:t>也希望过从统计以及相邻的战术中过滤一些信息</a:t>
            </a:r>
            <a:endParaRPr lang="en-US" altLang="zh-CN" dirty="0" smtClean="0"/>
          </a:p>
          <a:p>
            <a:r>
              <a:rPr lang="zh-CN" altLang="en-US" dirty="0" smtClean="0"/>
              <a:t>需要支持</a:t>
            </a:r>
            <a:r>
              <a:rPr lang="en-US" altLang="zh-CN" dirty="0" err="1" smtClean="0"/>
              <a:t>crossanalysis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comparison..x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795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哪些战术频繁出现？ 这些战术的得分是什么</a:t>
            </a:r>
            <a:endParaRPr lang="en-US" altLang="zh-CN" dirty="0" smtClean="0"/>
          </a:p>
          <a:p>
            <a:r>
              <a:rPr lang="zh-CN" altLang="en-US" dirty="0" smtClean="0"/>
              <a:t>找到了问题、发现了目标，接下来要做什么了？对，设计系统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74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哪些战术频繁出现？ 这些战术的得分是什么</a:t>
            </a:r>
            <a:endParaRPr lang="en-US" altLang="zh-CN" dirty="0" smtClean="0"/>
          </a:p>
          <a:p>
            <a:r>
              <a:rPr lang="zh-CN" altLang="en-US" dirty="0" smtClean="0"/>
              <a:t>找到了问题、发现了目标，接下来要做什么了？对，设计系统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89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NimbusRomNo9L-Regu"/>
              </a:rPr>
              <a:t>The user recognizes the unified color encodings</a:t>
            </a:r>
          </a:p>
          <a:p>
            <a:r>
              <a:rPr lang="en-US" altLang="zh-CN" dirty="0" smtClean="0">
                <a:latin typeface="NimbusRomNo9L-Regu"/>
              </a:rPr>
              <a:t>on the top (Fig. 3A-1) before exploration. She looks through the</a:t>
            </a:r>
          </a:p>
          <a:p>
            <a:r>
              <a:rPr lang="en-US" altLang="zh-CN" dirty="0" smtClean="0">
                <a:latin typeface="NimbusRomNo9L-Regu"/>
              </a:rPr>
              <a:t>match view (Fig. 3B) and sees the score evolvement instantly from</a:t>
            </a:r>
          </a:p>
          <a:p>
            <a:r>
              <a:rPr lang="en-US" altLang="zh-CN" dirty="0" smtClean="0">
                <a:latin typeface="NimbusRomNo9L-Regu"/>
              </a:rPr>
              <a:t>the tailed step chart (Fig. 3B-1). She then explores the horizontal bar</a:t>
            </a:r>
          </a:p>
          <a:p>
            <a:r>
              <a:rPr lang="en-US" altLang="zh-CN" dirty="0" smtClean="0">
                <a:latin typeface="NimbusRomNo9L-Regu"/>
              </a:rPr>
              <a:t>(Fig. 3B-2) and selects a rally of interest. The stroke view (Fig. 3C)</a:t>
            </a:r>
          </a:p>
          <a:p>
            <a:r>
              <a:rPr lang="en-US" altLang="zh-CN" dirty="0" smtClean="0">
                <a:latin typeface="NimbusRomNo9L-Regu"/>
              </a:rPr>
              <a:t>slides in and displays all the strokes of the rally (Fig. 4). She can also</a:t>
            </a:r>
          </a:p>
          <a:p>
            <a:r>
              <a:rPr lang="en-US" altLang="zh-CN" dirty="0" smtClean="0">
                <a:latin typeface="NimbusRomNo9L-Regu"/>
              </a:rPr>
              <a:t>brush multiple rallies on the tailed step chart (Fig. 3B-1) or from the</a:t>
            </a:r>
          </a:p>
          <a:p>
            <a:r>
              <a:rPr lang="en-US" altLang="zh-CN" dirty="0" smtClean="0">
                <a:latin typeface="NimbusRomNo9L-Regu"/>
              </a:rPr>
              <a:t>selection panel on the right (Fig. 3B-3). The stat view (Fig. 3D) and</a:t>
            </a:r>
          </a:p>
          <a:p>
            <a:r>
              <a:rPr lang="en-US" altLang="zh-CN" dirty="0" smtClean="0">
                <a:latin typeface="NimbusRomNo9L-Regu"/>
              </a:rPr>
              <a:t>tactic view (Fig. 3E) update the contents in the light of the selected</a:t>
            </a:r>
          </a:p>
          <a:p>
            <a:r>
              <a:rPr lang="en-US" altLang="zh-CN" dirty="0" smtClean="0">
                <a:latin typeface="NimbusRomNo9L-Regu"/>
              </a:rPr>
              <a:t>rallies on the tailed step chart. By default, these two views display</a:t>
            </a:r>
          </a:p>
          <a:p>
            <a:r>
              <a:rPr lang="en-US" altLang="zh-CN" dirty="0" smtClean="0">
                <a:latin typeface="NimbusRomNo9L-Regu"/>
              </a:rPr>
              <a:t>the information on all the rallies of the match. Afterward, the user</a:t>
            </a:r>
          </a:p>
          <a:p>
            <a:r>
              <a:rPr lang="en-US" altLang="zh-CN" dirty="0" smtClean="0">
                <a:latin typeface="NimbusRomNo9L-Regu"/>
              </a:rPr>
              <a:t>interactively explores intra-stroke relationships within a stroke and </a:t>
            </a:r>
            <a:r>
              <a:rPr lang="en-US" altLang="zh-CN" dirty="0" err="1" smtClean="0">
                <a:latin typeface="NimbusRomNo9L-Regu"/>
              </a:rPr>
              <a:t>interstroke</a:t>
            </a:r>
            <a:endParaRPr lang="en-US" altLang="zh-CN" dirty="0" smtClean="0">
              <a:latin typeface="NimbusRomNo9L-Regu"/>
            </a:endParaRPr>
          </a:p>
          <a:p>
            <a:r>
              <a:rPr lang="en-US" altLang="zh-CN" dirty="0" smtClean="0">
                <a:latin typeface="NimbusRomNo9L-Regu"/>
              </a:rPr>
              <a:t>relationships between strokes on the stat view. She discovers</a:t>
            </a:r>
          </a:p>
          <a:p>
            <a:r>
              <a:rPr lang="en-US" altLang="zh-CN" dirty="0" smtClean="0">
                <a:latin typeface="NimbusRomNo9L-Regu"/>
              </a:rPr>
              <a:t>tactics with high frequency or high scoring rates on the tactic view</a:t>
            </a:r>
          </a:p>
          <a:p>
            <a:r>
              <a:rPr lang="en-US" altLang="zh-CN" dirty="0" smtClean="0">
                <a:latin typeface="NimbusRomNo9L-Regu"/>
              </a:rPr>
              <a:t>(Fig. 3E). The current states can be saved with simple annotations on</a:t>
            </a:r>
          </a:p>
          <a:p>
            <a:r>
              <a:rPr lang="en-US" altLang="zh-CN" dirty="0" smtClean="0">
                <a:latin typeface="NimbusRomNo9L-Regu"/>
              </a:rPr>
              <a:t>the history view (Fig. 3F) when she wants to put an end this time but</a:t>
            </a:r>
          </a:p>
          <a:p>
            <a:r>
              <a:rPr lang="en-US" altLang="zh-CN" dirty="0" smtClean="0">
                <a:latin typeface="NimbusRomNo9L-Regu"/>
              </a:rPr>
              <a:t>hopes to review and re-explore next time.</a:t>
            </a:r>
          </a:p>
          <a:p>
            <a:r>
              <a:rPr lang="en-US" altLang="zh-CN" dirty="0" smtClean="0">
                <a:latin typeface="NimbusRomNo9L-Regu"/>
              </a:rPr>
              <a:t>The entire system is a web application with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59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 Ocean Model System ROMS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这只是一天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小时的一个数据量，记得当时是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的文件，在处理的时候只能是先选出某些感兴趣的属性来绘制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很多时候科学家不会仅仅满足于看到某一个或者多个变量，而是希望在与数据交互的过程中发现更多有意思的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，甚至是新的发现。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比如说，用户看到了某区域海水的温度变化，是什么原因导致的海水温度变化？ 这种海水温度变化还带来了哪些其他的影响？  这是需要进一步探索的事情。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所以，如何来分析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 data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，如何在过程中支持交互式地探索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905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589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692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472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003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60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According to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experts, the combination of the stroke attributes of three consecutive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strokes is regarded as a tactic in the domain.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412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5+ means the tactic containing any three</a:t>
            </a:r>
          </a:p>
          <a:p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consecutive strokes after the fifth stroke.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10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能否支持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many-to-many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114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160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从前面的例子中大家应该能有一个大概的感知，一个可视分析系统既包含了人的交互， 也包含了机器对于数据的自动分析</a:t>
            </a:r>
            <a:endParaRPr lang="en-US" altLang="zh-CN" dirty="0" smtClean="0"/>
          </a:p>
          <a:p>
            <a:r>
              <a:rPr lang="zh-CN" altLang="en-US" dirty="0" smtClean="0"/>
              <a:t>除此之外，还包含哪些内容呢？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我们来看看可视分析的基本过程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对于可视分析系统而言，我们的输入是数据或者数据集，输出是什么？  </a:t>
            </a:r>
            <a:r>
              <a:rPr lang="en-US" altLang="zh-CN" dirty="0" smtClean="0"/>
              <a:t>==》</a:t>
            </a:r>
            <a:r>
              <a:rPr lang="zh-CN" altLang="en-US" dirty="0" smtClean="0"/>
              <a:t>输出是能够转换为人类智能、能够促进人类智能的 知识！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从数据到知识存在两方面的路径，一条是 通过视觉编码，把数据映射到可视空间，表达成我们能够看的到的具象的图形、表格、图像。这个过程通常允许用户交互式地调整可视化表达的参数</a:t>
            </a:r>
            <a:endParaRPr lang="en-US" altLang="zh-CN" dirty="0" smtClean="0"/>
          </a:p>
          <a:p>
            <a:r>
              <a:rPr lang="zh-CN" altLang="en-US" dirty="0" smtClean="0"/>
              <a:t>另外一条是通过 数据挖掘，从数据中提炼出数据模型，比如对数据聚类、统计等，数据模型的结果可以通过用户交互的调节进行参数优化，什么叫参数优化？比如聚类过程中，根据数值的分部聚成了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个类，用户可能有先验，知道这是只有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个类型的一个数据，那么用户经验在这个过程中就能提升数据模型的性能。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自动数据建模与数据可视化之间并非独立，数据模型生成的结果再次可视化，可视化呈现的结果帮助用户理解数据、优化参数，从而进一步提高数据模型的性能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两者共同为探索知识、发现规律、寻找原因提供途径。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用户所获取的知识经过用户的评估、消化，进一步刺激对数据的深度操作。、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这里需要强调的一点是，数据在进行可视分析前，通常都需要进行预处理，比如 过滤、采样、以及一些简单的统计分析操作，比如</a:t>
            </a:r>
            <a:r>
              <a:rPr lang="en-US" altLang="zh-CN" dirty="0" smtClean="0"/>
              <a:t>binning</a:t>
            </a:r>
            <a:r>
              <a:rPr lang="zh-CN" altLang="en-US" dirty="0" smtClean="0"/>
              <a:t>分箱。 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整个可视分析充分考虑到人的需求，尽管机器在很多情况能够替代人们的工作，但是人才是最终的决策者、知识的加工者和使用者，。包括 人们对于参数的选择、对知识的评价等等</a:t>
            </a:r>
            <a:endParaRPr lang="en-US" altLang="zh-CN" dirty="0" smtClean="0"/>
          </a:p>
          <a:p>
            <a:r>
              <a:rPr lang="zh-CN" altLang="en-US" dirty="0" smtClean="0"/>
              <a:t>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93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21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are good for answering a finite set of questions, and can be static or provide some level of interactivity for investigating those questions.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为什么要做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？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首先很简单是能够直观的让人们看到数据的数值以及变化的趋势，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但是，这就是终点吗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?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答案显然是否定的，看到数据能提供一些信息，但是不是全部，更重要的是进行深层次的挖掘与探索。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我们看这幅图，描述了销售数据以及关键绩效指标 信息，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62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00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82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3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可视分析能够让人们在短时间内，直观的，了解数据里所存在的问题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 expected, and discover unexpected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5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5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7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03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44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72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92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75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57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71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1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AAF76-B483-47E3-BB37-1CDDAB376D4D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55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ong.zn@sdu.edu.c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loudseawang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52402" y="1179945"/>
            <a:ext cx="9677402" cy="2273300"/>
          </a:xfrm>
        </p:spPr>
        <p:txBody>
          <a:bodyPr>
            <a:noAutofit/>
          </a:bodyPr>
          <a:lstStyle/>
          <a:p>
            <a:r>
              <a:rPr lang="en-US" altLang="zh-CN" sz="4800" b="1" dirty="0" smtClean="0">
                <a:latin typeface="+mn-lt"/>
              </a:rPr>
              <a:t>Visual Analytics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2" y="121967"/>
            <a:ext cx="1343155" cy="13431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54595" y="121967"/>
            <a:ext cx="4738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</a:rPr>
              <a:t>Practices on Big Data Analytics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2250" y="3661511"/>
            <a:ext cx="8548099" cy="165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0000"/>
              </a:lnSpc>
              <a:spcBef>
                <a:spcPts val="1000"/>
              </a:spcBef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Qiong Zeng (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曾琼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</a:rPr>
              <a:t>Yunhai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Wang (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汪云海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 defTabSz="914400">
              <a:lnSpc>
                <a:spcPct val="80000"/>
              </a:lnSpc>
              <a:spcBef>
                <a:spcPts val="1000"/>
              </a:spcBef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qiong.zn@sdu.edu.cn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cloudseawang@gmail.com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 defTabSz="914400">
              <a:lnSpc>
                <a:spcPct val="80000"/>
              </a:lnSpc>
              <a:spcBef>
                <a:spcPts val="1000"/>
              </a:spcBef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 defTabSz="914400">
              <a:lnSpc>
                <a:spcPct val="80000"/>
              </a:lnSpc>
              <a:spcBef>
                <a:spcPts val="1000"/>
              </a:spcBef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Why Visual Analytics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67" y="1215345"/>
            <a:ext cx="7031051" cy="55248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466" y="1215344"/>
            <a:ext cx="7031051" cy="55248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9395" y="3006309"/>
            <a:ext cx="7718729" cy="132343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 seems that discount is creating lost profits!</a:t>
            </a:r>
            <a:endParaRPr lang="zh-CN" altLang="en-US" sz="4000" i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visual analy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796" y="3185132"/>
            <a:ext cx="4149972" cy="32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Visual Analytics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Visual analytics combines </a:t>
            </a:r>
            <a:r>
              <a:rPr lang="en-US" altLang="zh-CN" b="1" i="1" dirty="0" smtClean="0"/>
              <a:t>automated analysis </a:t>
            </a:r>
            <a:r>
              <a:rPr lang="en-US" altLang="zh-CN" dirty="0" smtClean="0"/>
              <a:t>techniques with </a:t>
            </a:r>
            <a:r>
              <a:rPr lang="en-US" altLang="zh-CN" b="1" i="1" dirty="0" smtClean="0"/>
              <a:t>interactive visualizations </a:t>
            </a:r>
            <a:r>
              <a:rPr lang="en-US" altLang="zh-CN" dirty="0" smtClean="0"/>
              <a:t>for an effective </a:t>
            </a:r>
            <a:r>
              <a:rPr lang="en-US" altLang="zh-CN" dirty="0" smtClean="0">
                <a:solidFill>
                  <a:srgbClr val="FF0000"/>
                </a:solidFill>
              </a:rPr>
              <a:t>understanding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FF0000"/>
                </a:solidFill>
              </a:rPr>
              <a:t>reasoning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FF0000"/>
                </a:solidFill>
              </a:rPr>
              <a:t>decision making </a:t>
            </a:r>
            <a:r>
              <a:rPr lang="en-US" altLang="zh-CN" dirty="0" smtClean="0"/>
              <a:t>on the basis of very large and complex datasets.</a:t>
            </a:r>
          </a:p>
        </p:txBody>
      </p:sp>
      <p:sp>
        <p:nvSpPr>
          <p:cNvPr id="6" name="矩形 5"/>
          <p:cNvSpPr/>
          <p:nvPr/>
        </p:nvSpPr>
        <p:spPr>
          <a:xfrm>
            <a:off x="-16937" y="6597119"/>
            <a:ext cx="9234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smtClean="0"/>
              <a:t>Visual Analytics. P. C. Wong, J. Thomas. IEEE Computer Graphics and Applications, 24(5): 20-21, 2004.</a:t>
            </a:r>
            <a:endParaRPr lang="zh-CN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6588324" y="3913649"/>
            <a:ext cx="2226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Creation of tools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18218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Visualization &amp; Visual Analytics</a:t>
            </a:r>
            <a:endParaRPr lang="zh-CN" altLang="en-US" sz="48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125037" y="2773345"/>
            <a:ext cx="2090057" cy="2090057"/>
            <a:chOff x="1537398" y="2944167"/>
            <a:chExt cx="2090057" cy="2090057"/>
          </a:xfrm>
        </p:grpSpPr>
        <p:sp>
          <p:nvSpPr>
            <p:cNvPr id="3" name="椭圆 2"/>
            <p:cNvSpPr/>
            <p:nvPr/>
          </p:nvSpPr>
          <p:spPr>
            <a:xfrm>
              <a:off x="1537398" y="2944167"/>
              <a:ext cx="2090057" cy="209005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 flipH="1">
              <a:off x="1643114" y="3346159"/>
              <a:ext cx="18786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/>
                <a:t>Visualization</a:t>
              </a:r>
              <a:endParaRPr lang="zh-CN" altLang="en-US" sz="2400" dirty="0"/>
            </a:p>
          </p:txBody>
        </p:sp>
      </p:grpSp>
      <p:sp>
        <p:nvSpPr>
          <p:cNvPr id="7" name="椭圆 6"/>
          <p:cNvSpPr/>
          <p:nvPr/>
        </p:nvSpPr>
        <p:spPr>
          <a:xfrm>
            <a:off x="3687743" y="3637002"/>
            <a:ext cx="2628064" cy="145723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Visual Analytics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50371" y="1696106"/>
            <a:ext cx="873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22222"/>
                </a:solidFill>
                <a:latin typeface="Arial" panose="020B0604020202020204" pitchFamily="34" charset="0"/>
              </a:rPr>
              <a:t>Data visualization refers to the techniques used to communicate data or information by encoding it as </a:t>
            </a:r>
            <a:r>
              <a:rPr lang="en-US" altLang="zh-C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visual objects </a:t>
            </a:r>
            <a:r>
              <a:rPr lang="en-US" altLang="zh-CN" dirty="0" smtClean="0">
                <a:solidFill>
                  <a:srgbClr val="222222"/>
                </a:solidFill>
                <a:latin typeface="Arial" panose="020B0604020202020204" pitchFamily="34" charset="0"/>
              </a:rPr>
              <a:t>(e.g., points, lines or bars) contained in graphics. The goal is to communicate information clearly and efficiently to users.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32975" y="5140401"/>
            <a:ext cx="873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/>
              <a:t>Keywords: visual encodings, interaction, exploration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301708" y="5786732"/>
            <a:ext cx="7429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</a:rPr>
              <a:t>What the differences to Interactive  Data Exploration?</a:t>
            </a:r>
            <a:endParaRPr lang="en-US" altLang="zh-CN" sz="24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643536" y="3033454"/>
            <a:ext cx="2310728" cy="1850289"/>
            <a:chOff x="523440" y="1344061"/>
            <a:chExt cx="2310728" cy="1850289"/>
          </a:xfrm>
        </p:grpSpPr>
        <p:pic>
          <p:nvPicPr>
            <p:cNvPr id="77" name="Picture 2" descr="âfemale people logoâçå¾çæç´¢ç»æ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2" t="17287" r="22531"/>
            <a:stretch/>
          </p:blipFill>
          <p:spPr bwMode="auto">
            <a:xfrm>
              <a:off x="1575677" y="1344061"/>
              <a:ext cx="1258491" cy="185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8" descr="âmale people logoâçå¾çæç´¢ç»æ"/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40" y="1478283"/>
              <a:ext cx="1174336" cy="117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标题 1"/>
          <p:cNvSpPr txBox="1"/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Visual Analytics Process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145513" y="3274087"/>
            <a:ext cx="1848895" cy="735205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Data</a:t>
            </a:r>
            <a:endParaRPr lang="zh-CN" altLang="en-US" sz="2800" dirty="0"/>
          </a:p>
        </p:txBody>
      </p:sp>
      <p:sp>
        <p:nvSpPr>
          <p:cNvPr id="7" name="椭圆 6"/>
          <p:cNvSpPr/>
          <p:nvPr/>
        </p:nvSpPr>
        <p:spPr>
          <a:xfrm>
            <a:off x="3770640" y="4400347"/>
            <a:ext cx="1917559" cy="735205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</a:t>
            </a:r>
            <a:endParaRPr lang="zh-CN" altLang="en-US" sz="2800" dirty="0"/>
          </a:p>
        </p:txBody>
      </p:sp>
      <p:sp>
        <p:nvSpPr>
          <p:cNvPr id="8" name="椭圆 7"/>
          <p:cNvSpPr/>
          <p:nvPr/>
        </p:nvSpPr>
        <p:spPr>
          <a:xfrm>
            <a:off x="6296747" y="3348696"/>
            <a:ext cx="2239108" cy="735205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Knowledge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665134" y="2190883"/>
            <a:ext cx="2128575" cy="735205"/>
            <a:chOff x="3578889" y="2280976"/>
            <a:chExt cx="2128575" cy="735205"/>
          </a:xfrm>
        </p:grpSpPr>
        <p:sp>
          <p:nvSpPr>
            <p:cNvPr id="6" name="椭圆 5"/>
            <p:cNvSpPr/>
            <p:nvPr/>
          </p:nvSpPr>
          <p:spPr>
            <a:xfrm>
              <a:off x="3578889" y="2280976"/>
              <a:ext cx="2128575" cy="735205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3763768" y="2417745"/>
              <a:ext cx="1758815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/>
                <a:t>Visualization</a:t>
              </a:r>
              <a:endParaRPr lang="zh-CN" altLang="en-US" sz="2400" dirty="0"/>
            </a:p>
          </p:txBody>
        </p:sp>
      </p:grpSp>
      <p:cxnSp>
        <p:nvCxnSpPr>
          <p:cNvPr id="10" name="直接箭头连接符 9"/>
          <p:cNvCxnSpPr>
            <a:endCxn id="2" idx="2"/>
          </p:cNvCxnSpPr>
          <p:nvPr/>
        </p:nvCxnSpPr>
        <p:spPr>
          <a:xfrm>
            <a:off x="653143" y="3641689"/>
            <a:ext cx="49237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5407379" y="2818420"/>
            <a:ext cx="1217278" cy="1689595"/>
            <a:chOff x="5407379" y="2818420"/>
            <a:chExt cx="1217278" cy="1689595"/>
          </a:xfrm>
        </p:grpSpPr>
        <p:cxnSp>
          <p:nvCxnSpPr>
            <p:cNvPr id="21" name="直接箭头连接符 20"/>
            <p:cNvCxnSpPr>
              <a:stCxn id="7" idx="7"/>
              <a:endCxn id="8" idx="3"/>
            </p:cNvCxnSpPr>
            <p:nvPr/>
          </p:nvCxnSpPr>
          <p:spPr>
            <a:xfrm flipV="1">
              <a:off x="5407379" y="3976233"/>
              <a:ext cx="1217278" cy="5317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6" idx="5"/>
              <a:endCxn id="8" idx="1"/>
            </p:cNvCxnSpPr>
            <p:nvPr/>
          </p:nvCxnSpPr>
          <p:spPr>
            <a:xfrm>
              <a:off x="5481986" y="2818420"/>
              <a:ext cx="1142671" cy="6379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2590822" y="2787711"/>
            <a:ext cx="1386035" cy="646331"/>
            <a:chOff x="2590822" y="2787711"/>
            <a:chExt cx="1386035" cy="646331"/>
          </a:xfrm>
        </p:grpSpPr>
        <p:cxnSp>
          <p:nvCxnSpPr>
            <p:cNvPr id="13" name="直接箭头连接符 12"/>
            <p:cNvCxnSpPr>
              <a:stCxn id="2" idx="7"/>
              <a:endCxn id="6" idx="3"/>
            </p:cNvCxnSpPr>
            <p:nvPr/>
          </p:nvCxnSpPr>
          <p:spPr>
            <a:xfrm flipV="1">
              <a:off x="2723644" y="2818420"/>
              <a:ext cx="1253213" cy="5633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 rot="20149160">
              <a:off x="2590822" y="2787711"/>
              <a:ext cx="135581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Visual</a:t>
              </a:r>
            </a:p>
            <a:p>
              <a:pPr algn="ctr"/>
              <a:r>
                <a:rPr lang="en-US" altLang="zh-CN" dirty="0" smtClean="0"/>
                <a:t>mapping</a:t>
              </a:r>
              <a:endParaRPr lang="zh-CN" altLang="en-US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555525" y="3901624"/>
            <a:ext cx="1495935" cy="606391"/>
            <a:chOff x="2555525" y="3901624"/>
            <a:chExt cx="1495935" cy="606391"/>
          </a:xfrm>
        </p:grpSpPr>
        <p:cxnSp>
          <p:nvCxnSpPr>
            <p:cNvPr id="18" name="直接箭头连接符 17"/>
            <p:cNvCxnSpPr>
              <a:stCxn id="2" idx="5"/>
              <a:endCxn id="7" idx="1"/>
            </p:cNvCxnSpPr>
            <p:nvPr/>
          </p:nvCxnSpPr>
          <p:spPr>
            <a:xfrm>
              <a:off x="2723644" y="3901624"/>
              <a:ext cx="1327816" cy="60639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 rot="1500834">
              <a:off x="2555525" y="4095515"/>
              <a:ext cx="135581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/>
                <a:t>d</a:t>
              </a:r>
              <a:r>
                <a:rPr lang="en-US" altLang="zh-CN" dirty="0" smtClean="0"/>
                <a:t>ata mining</a:t>
              </a:r>
              <a:endParaRPr lang="zh-CN" altLang="en-US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308961" y="3040324"/>
            <a:ext cx="1355815" cy="1289687"/>
            <a:chOff x="3308961" y="3040324"/>
            <a:chExt cx="1355815" cy="1289687"/>
          </a:xfrm>
        </p:grpSpPr>
        <p:cxnSp>
          <p:nvCxnSpPr>
            <p:cNvPr id="35" name="直接箭头连接符 34"/>
            <p:cNvCxnSpPr/>
            <p:nvPr/>
          </p:nvCxnSpPr>
          <p:spPr>
            <a:xfrm>
              <a:off x="4381454" y="3040324"/>
              <a:ext cx="8466" cy="1289687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3308961" y="3393134"/>
              <a:ext cx="135581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Model building</a:t>
              </a:r>
              <a:endParaRPr lang="zh-CN" altLang="en-US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020038" y="3040324"/>
            <a:ext cx="1355815" cy="1289687"/>
            <a:chOff x="5020038" y="3040324"/>
            <a:chExt cx="1355815" cy="1289687"/>
          </a:xfrm>
        </p:grpSpPr>
        <p:cxnSp>
          <p:nvCxnSpPr>
            <p:cNvPr id="39" name="直接箭头连接符 38"/>
            <p:cNvCxnSpPr/>
            <p:nvPr/>
          </p:nvCxnSpPr>
          <p:spPr>
            <a:xfrm flipV="1">
              <a:off x="5098456" y="3040324"/>
              <a:ext cx="2834" cy="1289687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5020038" y="3382169"/>
              <a:ext cx="135581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Model Visualization</a:t>
              </a:r>
              <a:endParaRPr lang="zh-CN" altLang="en-US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481986" y="1836546"/>
            <a:ext cx="1667536" cy="721940"/>
            <a:chOff x="5481986" y="1836546"/>
            <a:chExt cx="1667536" cy="721940"/>
          </a:xfrm>
        </p:grpSpPr>
        <p:cxnSp>
          <p:nvCxnSpPr>
            <p:cNvPr id="49" name="曲线连接符 48"/>
            <p:cNvCxnSpPr>
              <a:stCxn id="6" idx="6"/>
              <a:endCxn id="6" idx="7"/>
            </p:cNvCxnSpPr>
            <p:nvPr/>
          </p:nvCxnSpPr>
          <p:spPr>
            <a:xfrm flipH="1" flipV="1">
              <a:off x="5481986" y="2298551"/>
              <a:ext cx="311723" cy="259935"/>
            </a:xfrm>
            <a:prstGeom prst="curvedConnector4">
              <a:avLst>
                <a:gd name="adj1" fmla="val -73334"/>
                <a:gd name="adj2" fmla="val 198440"/>
              </a:avLst>
            </a:prstGeom>
            <a:ln w="190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5793707" y="1836546"/>
              <a:ext cx="135581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Interaction</a:t>
              </a:r>
              <a:endParaRPr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407379" y="4554780"/>
            <a:ext cx="1742143" cy="646331"/>
            <a:chOff x="5407379" y="4554780"/>
            <a:chExt cx="1742143" cy="646331"/>
          </a:xfrm>
        </p:grpSpPr>
        <p:sp>
          <p:nvSpPr>
            <p:cNvPr id="52" name="矩形 51"/>
            <p:cNvSpPr/>
            <p:nvPr/>
          </p:nvSpPr>
          <p:spPr>
            <a:xfrm>
              <a:off x="5793707" y="4554780"/>
              <a:ext cx="135581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Parameter Refinement</a:t>
              </a:r>
              <a:endParaRPr lang="zh-CN" altLang="en-US" dirty="0"/>
            </a:p>
          </p:txBody>
        </p:sp>
        <p:cxnSp>
          <p:nvCxnSpPr>
            <p:cNvPr id="53" name="曲线连接符 52"/>
            <p:cNvCxnSpPr>
              <a:stCxn id="7" idx="6"/>
              <a:endCxn id="7" idx="5"/>
            </p:cNvCxnSpPr>
            <p:nvPr/>
          </p:nvCxnSpPr>
          <p:spPr>
            <a:xfrm flipH="1">
              <a:off x="5407379" y="4767950"/>
              <a:ext cx="280820" cy="259934"/>
            </a:xfrm>
            <a:prstGeom prst="curvedConnector4">
              <a:avLst>
                <a:gd name="adj1" fmla="val -81404"/>
                <a:gd name="adj2" fmla="val 202307"/>
              </a:avLst>
            </a:prstGeom>
            <a:ln w="190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2069961" y="4009292"/>
            <a:ext cx="5346340" cy="2032029"/>
            <a:chOff x="2069961" y="4009292"/>
            <a:chExt cx="5346340" cy="2032029"/>
          </a:xfrm>
        </p:grpSpPr>
        <p:cxnSp>
          <p:nvCxnSpPr>
            <p:cNvPr id="58" name="肘形连接符 57"/>
            <p:cNvCxnSpPr>
              <a:stCxn id="8" idx="4"/>
              <a:endCxn id="2" idx="4"/>
            </p:cNvCxnSpPr>
            <p:nvPr/>
          </p:nvCxnSpPr>
          <p:spPr>
            <a:xfrm rot="5400000" flipH="1">
              <a:off x="4705826" y="1373427"/>
              <a:ext cx="74609" cy="5346340"/>
            </a:xfrm>
            <a:prstGeom prst="bentConnector3">
              <a:avLst>
                <a:gd name="adj1" fmla="val -207071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3249237" y="5671989"/>
              <a:ext cx="298778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Feedback Loop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89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Visual Analytics: domain &amp; task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1" y="1215348"/>
            <a:ext cx="7872060" cy="542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Visual Analytics: domain &amp; task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1" y="1113347"/>
            <a:ext cx="7909277" cy="55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Visual Analytics System Design</a:t>
            </a:r>
            <a:endParaRPr lang="zh-CN" altLang="en-US" sz="4800" b="1" dirty="0">
              <a:latin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95556" y="1675129"/>
            <a:ext cx="7455777" cy="4708738"/>
            <a:chOff x="1588770" y="2183130"/>
            <a:chExt cx="5680710" cy="3291840"/>
          </a:xfrm>
        </p:grpSpPr>
        <p:sp>
          <p:nvSpPr>
            <p:cNvPr id="2" name="矩形 1"/>
            <p:cNvSpPr/>
            <p:nvPr/>
          </p:nvSpPr>
          <p:spPr>
            <a:xfrm>
              <a:off x="1588770" y="2183130"/>
              <a:ext cx="5680710" cy="3291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矩形 4"/>
            <p:cNvSpPr/>
            <p:nvPr/>
          </p:nvSpPr>
          <p:spPr>
            <a:xfrm>
              <a:off x="2080260" y="2938005"/>
              <a:ext cx="4937760" cy="2536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6" name="矩形 5"/>
            <p:cNvSpPr/>
            <p:nvPr/>
          </p:nvSpPr>
          <p:spPr>
            <a:xfrm>
              <a:off x="2686050" y="3434637"/>
              <a:ext cx="4074794" cy="18403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7" name="矩形 6"/>
            <p:cNvSpPr/>
            <p:nvPr/>
          </p:nvSpPr>
          <p:spPr>
            <a:xfrm>
              <a:off x="3183083" y="4256083"/>
              <a:ext cx="3303270" cy="680927"/>
            </a:xfrm>
            <a:prstGeom prst="rect">
              <a:avLst/>
            </a:prstGeom>
            <a:solidFill>
              <a:srgbClr val="FFA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" name="矩形 2"/>
            <p:cNvSpPr/>
            <p:nvPr/>
          </p:nvSpPr>
          <p:spPr>
            <a:xfrm>
              <a:off x="1706873" y="2227064"/>
              <a:ext cx="5495704" cy="667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/>
                <a:t>Summarize challenges and problems </a:t>
              </a:r>
              <a:br>
                <a:rPr lang="en-US" altLang="zh-CN" sz="2800" dirty="0" smtClean="0"/>
              </a:br>
              <a:r>
                <a:rPr lang="en-US" altLang="zh-CN" sz="2800" dirty="0" smtClean="0"/>
                <a:t>in specific domains</a:t>
              </a:r>
              <a:endParaRPr lang="zh-CN" altLang="en-US" sz="28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239583" y="2997296"/>
              <a:ext cx="4246770" cy="365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/>
                <a:t>Abstract operations for data and task</a:t>
              </a:r>
              <a:endParaRPr lang="zh-CN" altLang="en-US" sz="28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824963" y="3517513"/>
              <a:ext cx="3661390" cy="667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/>
                <a:t>Design visual encoding and interaction</a:t>
              </a:r>
              <a:endParaRPr lang="zh-CN" altLang="en-US" sz="28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325441" y="4379307"/>
              <a:ext cx="1924035" cy="365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/>
                <a:t>I</a:t>
              </a:r>
              <a:r>
                <a:rPr lang="en-US" altLang="zh-CN" sz="2800" dirty="0" smtClean="0"/>
                <a:t>mplementation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34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79526" y="1731052"/>
            <a:ext cx="8465458" cy="219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4000"/>
              </a:lnSpc>
            </a:pPr>
            <a:r>
              <a:rPr lang="en-US" altLang="zh-CN" sz="4800" b="1" dirty="0" err="1" smtClean="0">
                <a:latin typeface="+mn-lt"/>
              </a:rPr>
              <a:t>iTTVis</a:t>
            </a:r>
            <a:r>
              <a:rPr lang="en-US" altLang="zh-CN" sz="4800" b="1" dirty="0" smtClean="0">
                <a:latin typeface="+mn-lt"/>
              </a:rPr>
              <a:t>: Interactive Visualization of Table Tennis Data  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445" y="3921163"/>
            <a:ext cx="4114800" cy="232748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1110" y="6519446"/>
            <a:ext cx="9165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err="1" smtClean="0"/>
              <a:t>Yingcai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Wu, Ji Lan, </a:t>
            </a:r>
            <a:r>
              <a:rPr lang="en-US" altLang="zh-CN" sz="1600" dirty="0" err="1"/>
              <a:t>Xinhuan</a:t>
            </a:r>
            <a:r>
              <a:rPr lang="en-US" altLang="zh-CN" sz="1600" dirty="0"/>
              <a:t> Shu, </a:t>
            </a:r>
            <a:r>
              <a:rPr lang="en-US" altLang="zh-CN" sz="1600" dirty="0" err="1"/>
              <a:t>Chenyang</a:t>
            </a:r>
            <a:r>
              <a:rPr lang="en-US" altLang="zh-CN" sz="1600" dirty="0"/>
              <a:t> Ji, </a:t>
            </a:r>
            <a:r>
              <a:rPr lang="en-US" altLang="zh-CN" sz="1600" dirty="0" err="1"/>
              <a:t>Kejian</a:t>
            </a:r>
            <a:r>
              <a:rPr lang="en-US" altLang="zh-CN" sz="1600" dirty="0"/>
              <a:t> Zhao, </a:t>
            </a:r>
            <a:r>
              <a:rPr lang="en-US" altLang="zh-CN" sz="1600" dirty="0" err="1"/>
              <a:t>Jiachen</a:t>
            </a:r>
            <a:r>
              <a:rPr lang="en-US" altLang="zh-CN" sz="1600" dirty="0"/>
              <a:t> Wang, and Hui </a:t>
            </a:r>
            <a:r>
              <a:rPr lang="en-US" altLang="zh-CN" sz="1600" dirty="0" smtClean="0"/>
              <a:t>Zhang. </a:t>
            </a:r>
            <a:r>
              <a:rPr lang="en-US" altLang="zh-CN" sz="1600" dirty="0"/>
              <a:t>VIS 2017.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03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Background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" y="1724735"/>
            <a:ext cx="9120850" cy="411756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260260" y="3536205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Rally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4066891" y="4606111"/>
            <a:ext cx="1002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Stroke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682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Background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Data are extracted from videos by professional athletes.</a:t>
            </a:r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" y="2217621"/>
            <a:ext cx="8943283" cy="35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timgsa.baidu.com/timg?image&amp;quality=80&amp;size=b9999_10000&amp;sec=1568190053572&amp;di=d1c21356dd398b66c78a2980fefcc56b&amp;imgtype=0&amp;src=http%3A%2F%2F5b0988e595225.cdn.sohucs.com%2Fimages%2F20180522%2F84f816135787406ab792c80fc1cf603c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30" y="914399"/>
            <a:ext cx="6887770" cy="51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590800" y="1042219"/>
            <a:ext cx="4645742" cy="4955457"/>
            <a:chOff x="2590800" y="1042219"/>
            <a:chExt cx="4645742" cy="4955457"/>
          </a:xfrm>
        </p:grpSpPr>
        <p:sp>
          <p:nvSpPr>
            <p:cNvPr id="3" name="矩形 2"/>
            <p:cNvSpPr/>
            <p:nvPr/>
          </p:nvSpPr>
          <p:spPr>
            <a:xfrm>
              <a:off x="4424516" y="1042219"/>
              <a:ext cx="2812026" cy="442452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590800" y="5255341"/>
              <a:ext cx="2984090" cy="742335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690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Background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i="1" dirty="0" smtClean="0"/>
              <a:t>Stroke: technique, position, placement</a:t>
            </a:r>
            <a:br>
              <a:rPr lang="en-US" altLang="zh-CN" i="1" dirty="0" smtClean="0"/>
            </a:br>
            <a:endParaRPr lang="en-US" altLang="zh-CN" i="1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9" y="2369970"/>
            <a:ext cx="8963323" cy="415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Requirement Analysis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Sufficient data but lacked effective methods to cope with them</a:t>
            </a:r>
          </a:p>
          <a:p>
            <a:pPr>
              <a:lnSpc>
                <a:spcPct val="100000"/>
              </a:lnSpc>
            </a:pPr>
            <a:r>
              <a:rPr lang="en-US" altLang="zh-CN" dirty="0" smtClean="0"/>
              <a:t>Limited to Microsoft Excel</a:t>
            </a:r>
          </a:p>
          <a:p>
            <a:pPr>
              <a:lnSpc>
                <a:spcPct val="100000"/>
              </a:lnSpc>
            </a:pPr>
            <a:r>
              <a:rPr lang="en-US" altLang="zh-CN" dirty="0" smtClean="0"/>
              <a:t>Trial-and-error process: </a:t>
            </a:r>
            <a:r>
              <a:rPr lang="en-US" altLang="zh-CN" i="1" dirty="0" smtClean="0"/>
              <a:t>occurrence rate for a certain attribute, analyze the overall relationship between scoring rate and usage rate of various techniques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026" y="4409533"/>
            <a:ext cx="3182874" cy="21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Requirement Analysis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Characterizing problem domains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" y="2286759"/>
            <a:ext cx="9131909" cy="33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Requirement Analysis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Designing an alpha prototype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" y="2307163"/>
            <a:ext cx="9141741" cy="29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Requirement Analysis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Re-designing the beta system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" y="2296014"/>
            <a:ext cx="9131910" cy="30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Requirement Analysis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Enhancing the beta version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" y="2296014"/>
            <a:ext cx="9098441" cy="29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Requirement Analysis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Time-oriented analysis of an entire table tennis match</a:t>
            </a:r>
          </a:p>
          <a:p>
            <a:pPr>
              <a:lnSpc>
                <a:spcPct val="100000"/>
              </a:lnSpc>
            </a:pP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6" y="2236666"/>
            <a:ext cx="8757557" cy="27314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213" y="5299179"/>
            <a:ext cx="3750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How do the scores evolve over time through a match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5101771" y="5293902"/>
            <a:ext cx="3750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 smtClean="0"/>
              <a:t>Key rallies &amp; stroke transformation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60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Requirement Analysis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Statistical analysis of three essential attributes</a:t>
            </a:r>
            <a:r>
              <a:rPr lang="zh-CN" altLang="en-US" dirty="0" smtClean="0"/>
              <a:t>：三者之间的关联，与相邻</a:t>
            </a:r>
            <a:r>
              <a:rPr lang="en-US" altLang="zh-CN" dirty="0" smtClean="0"/>
              <a:t>stroke</a:t>
            </a:r>
            <a:r>
              <a:rPr lang="zh-CN" altLang="en-US" dirty="0" smtClean="0"/>
              <a:t>之间的关联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507" y="2718069"/>
            <a:ext cx="9144000" cy="34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Requirement Analysis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Cross-analysis between the timeline and statistics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1" y="2501125"/>
            <a:ext cx="8921900" cy="25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3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34" y="1874764"/>
            <a:ext cx="6742857" cy="457142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Requirement Analysis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6443" y="1366274"/>
            <a:ext cx="8556840" cy="553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 smtClean="0"/>
              <a:t>Pattern mining of tactics in table tennis matches</a:t>
            </a:r>
          </a:p>
        </p:txBody>
      </p:sp>
    </p:spTree>
    <p:extLst>
      <p:ext uri="{BB962C8B-B14F-4D97-AF65-F5344CB8AC3E}">
        <p14:creationId xmlns:p14="http://schemas.microsoft.com/office/powerpoint/2010/main" val="290929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00926"/>
            <a:ext cx="89611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关心海洋，认识海洋，经略海洋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2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6937" y="6597119"/>
            <a:ext cx="9160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 smtClean="0"/>
              <a:t>Yinhcai</a:t>
            </a:r>
            <a:r>
              <a:rPr lang="en-US" altLang="zh-CN" sz="1200" dirty="0" smtClean="0"/>
              <a:t> Wu et al., </a:t>
            </a:r>
            <a:r>
              <a:rPr lang="en-US" altLang="zh-CN" sz="1200" dirty="0" err="1" smtClean="0"/>
              <a:t>iTTVis</a:t>
            </a:r>
            <a:r>
              <a:rPr lang="en-US" altLang="zh-CN" sz="1200" dirty="0" smtClean="0"/>
              <a:t>: Interactive Visualization of Table Tennis Data. IEEE VIS 2017.</a:t>
            </a:r>
            <a:endParaRPr lang="zh-CN" altLang="en-US" sz="12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System Overview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59442" y="2685142"/>
            <a:ext cx="1897745" cy="1990347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Match View </a:t>
            </a:r>
            <a:endParaRPr lang="zh-CN" altLang="en-US" sz="3200" dirty="0"/>
          </a:p>
        </p:txBody>
      </p:sp>
      <p:sp>
        <p:nvSpPr>
          <p:cNvPr id="7" name="椭圆 6"/>
          <p:cNvSpPr/>
          <p:nvPr/>
        </p:nvSpPr>
        <p:spPr>
          <a:xfrm>
            <a:off x="2491013" y="2685142"/>
            <a:ext cx="1897745" cy="1990347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Stat View</a:t>
            </a:r>
            <a:endParaRPr lang="zh-CN" altLang="en-US" sz="3200" dirty="0"/>
          </a:p>
        </p:txBody>
      </p:sp>
      <p:sp>
        <p:nvSpPr>
          <p:cNvPr id="10" name="椭圆 9"/>
          <p:cNvSpPr/>
          <p:nvPr/>
        </p:nvSpPr>
        <p:spPr>
          <a:xfrm>
            <a:off x="4722584" y="2685142"/>
            <a:ext cx="1897745" cy="1990347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Tactic View</a:t>
            </a:r>
            <a:endParaRPr lang="zh-CN" altLang="en-US" sz="3200" dirty="0"/>
          </a:p>
        </p:txBody>
      </p:sp>
      <p:sp>
        <p:nvSpPr>
          <p:cNvPr id="11" name="椭圆 10"/>
          <p:cNvSpPr/>
          <p:nvPr/>
        </p:nvSpPr>
        <p:spPr>
          <a:xfrm>
            <a:off x="6821712" y="2685142"/>
            <a:ext cx="2030188" cy="1990347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History + Stroke View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8170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67945"/>
            <a:ext cx="9067800" cy="5117123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System Overview</a:t>
            </a:r>
            <a:endParaRPr lang="zh-CN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36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67945"/>
            <a:ext cx="9067800" cy="5117123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Match View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406012"/>
            <a:ext cx="9144000" cy="135398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67945"/>
            <a:ext cx="9067800" cy="5117123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Stat View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496" y="2672523"/>
            <a:ext cx="6341806" cy="3912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Stat View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17" y="2145964"/>
            <a:ext cx="694285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Stat View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18" y="2427223"/>
            <a:ext cx="7274536" cy="25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Stat View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32" y="984157"/>
            <a:ext cx="6912077" cy="58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67945"/>
            <a:ext cx="9067800" cy="5117123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Tactic View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6371302" y="2672523"/>
            <a:ext cx="2734598" cy="28625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6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Tactic View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79" y="4156570"/>
            <a:ext cx="7704992" cy="24861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690" y="1122067"/>
            <a:ext cx="5914970" cy="30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95781" y="1823848"/>
            <a:ext cx="8465458" cy="2908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b="1" i="1" dirty="0" smtClean="0">
                <a:latin typeface="+mn-lt"/>
              </a:rPr>
              <a:t>Discussion:</a:t>
            </a:r>
          </a:p>
          <a:p>
            <a:pPr>
              <a:lnSpc>
                <a:spcPct val="100000"/>
              </a:lnSpc>
            </a:pPr>
            <a:r>
              <a:rPr lang="en-US" altLang="zh-CN" sz="4800" b="1" i="1" dirty="0" smtClean="0">
                <a:latin typeface="+mn-lt"/>
              </a:rPr>
              <a:t>Advantages &amp; disadvantages?</a:t>
            </a:r>
          </a:p>
        </p:txBody>
      </p:sp>
    </p:spTree>
    <p:extLst>
      <p:ext uri="{BB962C8B-B14F-4D97-AF65-F5344CB8AC3E}">
        <p14:creationId xmlns:p14="http://schemas.microsoft.com/office/powerpoint/2010/main" val="1469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8504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844" y="94434"/>
            <a:ext cx="4726896" cy="67635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780" y="3867524"/>
            <a:ext cx="4619346" cy="27471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9927" y="2544085"/>
            <a:ext cx="7718729" cy="132343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How to analyze massive data?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How to support exploration?</a:t>
            </a:r>
            <a:endParaRPr lang="zh-CN" altLang="en-US" sz="4000" i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10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" y="967883"/>
            <a:ext cx="9067800" cy="51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8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Take Home Message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34223"/>
            <a:ext cx="9144000" cy="41074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92877" y="2054942"/>
            <a:ext cx="2399071" cy="550606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92877" y="2726267"/>
            <a:ext cx="2399071" cy="833009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92877" y="3785420"/>
            <a:ext cx="2910349" cy="550606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92877" y="4456745"/>
            <a:ext cx="3362633" cy="833009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4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06184" y="2792307"/>
            <a:ext cx="1848895" cy="735205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</a:rPr>
              <a:t>Data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31311" y="3918567"/>
            <a:ext cx="1917559" cy="735205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Model</a:t>
            </a:r>
            <a:endParaRPr lang="zh-CN" altLang="en-US" sz="2800" dirty="0"/>
          </a:p>
        </p:txBody>
      </p:sp>
      <p:sp>
        <p:nvSpPr>
          <p:cNvPr id="8" name="椭圆 7"/>
          <p:cNvSpPr/>
          <p:nvPr/>
        </p:nvSpPr>
        <p:spPr>
          <a:xfrm>
            <a:off x="6257418" y="2866916"/>
            <a:ext cx="2239108" cy="735205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Knowledge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625805" y="1709103"/>
            <a:ext cx="2128575" cy="735205"/>
            <a:chOff x="3578889" y="2280976"/>
            <a:chExt cx="2128575" cy="735205"/>
          </a:xfrm>
        </p:grpSpPr>
        <p:sp>
          <p:nvSpPr>
            <p:cNvPr id="6" name="椭圆 5"/>
            <p:cNvSpPr/>
            <p:nvPr/>
          </p:nvSpPr>
          <p:spPr>
            <a:xfrm>
              <a:off x="3578889" y="2280976"/>
              <a:ext cx="2128575" cy="735205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3735908" y="2417745"/>
              <a:ext cx="1814536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Visualization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0" name="直接箭头连接符 9"/>
          <p:cNvCxnSpPr>
            <a:endCxn id="2" idx="2"/>
          </p:cNvCxnSpPr>
          <p:nvPr/>
        </p:nvCxnSpPr>
        <p:spPr>
          <a:xfrm>
            <a:off x="613814" y="3159909"/>
            <a:ext cx="49237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5368050" y="2336640"/>
            <a:ext cx="1217278" cy="1689595"/>
            <a:chOff x="5407379" y="2818420"/>
            <a:chExt cx="1217278" cy="1689595"/>
          </a:xfrm>
        </p:grpSpPr>
        <p:cxnSp>
          <p:nvCxnSpPr>
            <p:cNvPr id="21" name="直接箭头连接符 20"/>
            <p:cNvCxnSpPr>
              <a:stCxn id="7" idx="7"/>
              <a:endCxn id="8" idx="3"/>
            </p:cNvCxnSpPr>
            <p:nvPr/>
          </p:nvCxnSpPr>
          <p:spPr>
            <a:xfrm flipV="1">
              <a:off x="5407379" y="3976233"/>
              <a:ext cx="1217278" cy="5317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6" idx="5"/>
              <a:endCxn id="8" idx="1"/>
            </p:cNvCxnSpPr>
            <p:nvPr/>
          </p:nvCxnSpPr>
          <p:spPr>
            <a:xfrm>
              <a:off x="5481986" y="2818420"/>
              <a:ext cx="1142671" cy="6379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2551493" y="2305931"/>
            <a:ext cx="1386035" cy="646331"/>
            <a:chOff x="2590822" y="2787711"/>
            <a:chExt cx="1386035" cy="646331"/>
          </a:xfrm>
        </p:grpSpPr>
        <p:cxnSp>
          <p:nvCxnSpPr>
            <p:cNvPr id="13" name="直接箭头连接符 12"/>
            <p:cNvCxnSpPr>
              <a:stCxn id="2" idx="7"/>
              <a:endCxn id="6" idx="3"/>
            </p:cNvCxnSpPr>
            <p:nvPr/>
          </p:nvCxnSpPr>
          <p:spPr>
            <a:xfrm flipV="1">
              <a:off x="2723644" y="2818420"/>
              <a:ext cx="1253213" cy="5633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 rot="20149160">
              <a:off x="2590822" y="2787711"/>
              <a:ext cx="135581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Visual</a:t>
              </a:r>
            </a:p>
            <a:p>
              <a:pPr algn="ctr"/>
              <a:r>
                <a:rPr lang="en-US" altLang="zh-CN" dirty="0" smtClean="0"/>
                <a:t>mapping</a:t>
              </a:r>
              <a:endParaRPr lang="zh-CN" altLang="en-US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516196" y="3419844"/>
            <a:ext cx="1495935" cy="606391"/>
            <a:chOff x="2555525" y="3901624"/>
            <a:chExt cx="1495935" cy="606391"/>
          </a:xfrm>
        </p:grpSpPr>
        <p:cxnSp>
          <p:nvCxnSpPr>
            <p:cNvPr id="18" name="直接箭头连接符 17"/>
            <p:cNvCxnSpPr>
              <a:stCxn id="2" idx="5"/>
              <a:endCxn id="7" idx="1"/>
            </p:cNvCxnSpPr>
            <p:nvPr/>
          </p:nvCxnSpPr>
          <p:spPr>
            <a:xfrm>
              <a:off x="2723644" y="3901624"/>
              <a:ext cx="1327816" cy="60639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 rot="1500834">
              <a:off x="2555525" y="4095515"/>
              <a:ext cx="135581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d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ata mining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269632" y="2558544"/>
            <a:ext cx="1355815" cy="1289687"/>
            <a:chOff x="3308961" y="3040324"/>
            <a:chExt cx="1355815" cy="1289687"/>
          </a:xfrm>
        </p:grpSpPr>
        <p:cxnSp>
          <p:nvCxnSpPr>
            <p:cNvPr id="35" name="直接箭头连接符 34"/>
            <p:cNvCxnSpPr/>
            <p:nvPr/>
          </p:nvCxnSpPr>
          <p:spPr>
            <a:xfrm>
              <a:off x="4381454" y="3040324"/>
              <a:ext cx="8466" cy="1289687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3308961" y="3393134"/>
              <a:ext cx="135581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Model building</a:t>
              </a:r>
              <a:endParaRPr lang="zh-CN" altLang="en-US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980709" y="2558544"/>
            <a:ext cx="1355815" cy="1289687"/>
            <a:chOff x="5020038" y="3040324"/>
            <a:chExt cx="1355815" cy="1289687"/>
          </a:xfrm>
        </p:grpSpPr>
        <p:cxnSp>
          <p:nvCxnSpPr>
            <p:cNvPr id="39" name="直接箭头连接符 38"/>
            <p:cNvCxnSpPr/>
            <p:nvPr/>
          </p:nvCxnSpPr>
          <p:spPr>
            <a:xfrm flipV="1">
              <a:off x="5098456" y="3040324"/>
              <a:ext cx="2834" cy="1289687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5020038" y="3382169"/>
              <a:ext cx="135581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Model Visualization</a:t>
              </a:r>
              <a:endParaRPr lang="zh-CN" altLang="en-US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442657" y="1354766"/>
            <a:ext cx="1667536" cy="721940"/>
            <a:chOff x="5481986" y="1836546"/>
            <a:chExt cx="1667536" cy="721940"/>
          </a:xfrm>
        </p:grpSpPr>
        <p:cxnSp>
          <p:nvCxnSpPr>
            <p:cNvPr id="49" name="曲线连接符 48"/>
            <p:cNvCxnSpPr>
              <a:stCxn id="6" idx="6"/>
              <a:endCxn id="6" idx="7"/>
            </p:cNvCxnSpPr>
            <p:nvPr/>
          </p:nvCxnSpPr>
          <p:spPr>
            <a:xfrm flipH="1" flipV="1">
              <a:off x="5481986" y="2298551"/>
              <a:ext cx="311723" cy="259935"/>
            </a:xfrm>
            <a:prstGeom prst="curvedConnector4">
              <a:avLst>
                <a:gd name="adj1" fmla="val -73334"/>
                <a:gd name="adj2" fmla="val 198440"/>
              </a:avLst>
            </a:prstGeom>
            <a:ln w="190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5793707" y="1836546"/>
              <a:ext cx="135581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FF0000"/>
                  </a:solidFill>
                </a:rPr>
                <a:t>Interaction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68050" y="4073000"/>
            <a:ext cx="1742143" cy="646331"/>
            <a:chOff x="5407379" y="4554780"/>
            <a:chExt cx="1742143" cy="646331"/>
          </a:xfrm>
        </p:grpSpPr>
        <p:sp>
          <p:nvSpPr>
            <p:cNvPr id="52" name="矩形 51"/>
            <p:cNvSpPr/>
            <p:nvPr/>
          </p:nvSpPr>
          <p:spPr>
            <a:xfrm>
              <a:off x="5793707" y="4554780"/>
              <a:ext cx="135581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Parameter Refinement</a:t>
              </a:r>
              <a:endParaRPr lang="zh-CN" altLang="en-US" dirty="0"/>
            </a:p>
          </p:txBody>
        </p:sp>
        <p:cxnSp>
          <p:nvCxnSpPr>
            <p:cNvPr id="53" name="曲线连接符 52"/>
            <p:cNvCxnSpPr>
              <a:stCxn id="7" idx="6"/>
              <a:endCxn id="7" idx="5"/>
            </p:cNvCxnSpPr>
            <p:nvPr/>
          </p:nvCxnSpPr>
          <p:spPr>
            <a:xfrm flipH="1">
              <a:off x="5407379" y="4767950"/>
              <a:ext cx="280820" cy="259934"/>
            </a:xfrm>
            <a:prstGeom prst="curvedConnector4">
              <a:avLst>
                <a:gd name="adj1" fmla="val -81404"/>
                <a:gd name="adj2" fmla="val 202307"/>
              </a:avLst>
            </a:prstGeom>
            <a:ln w="190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2030632" y="3527512"/>
            <a:ext cx="5346340" cy="2032029"/>
            <a:chOff x="2069961" y="4009292"/>
            <a:chExt cx="5346340" cy="2032029"/>
          </a:xfrm>
        </p:grpSpPr>
        <p:cxnSp>
          <p:nvCxnSpPr>
            <p:cNvPr id="58" name="肘形连接符 57"/>
            <p:cNvCxnSpPr>
              <a:stCxn id="8" idx="4"/>
              <a:endCxn id="2" idx="4"/>
            </p:cNvCxnSpPr>
            <p:nvPr/>
          </p:nvCxnSpPr>
          <p:spPr>
            <a:xfrm rot="5400000" flipH="1">
              <a:off x="4705826" y="1373427"/>
              <a:ext cx="74609" cy="5346340"/>
            </a:xfrm>
            <a:prstGeom prst="bentConnector3">
              <a:avLst>
                <a:gd name="adj1" fmla="val -207071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3249237" y="5671989"/>
              <a:ext cx="298778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Feedback Loop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3814" y="544562"/>
            <a:ext cx="2310728" cy="1850289"/>
            <a:chOff x="613814" y="544562"/>
            <a:chExt cx="2310728" cy="1850289"/>
          </a:xfrm>
        </p:grpSpPr>
        <p:grpSp>
          <p:nvGrpSpPr>
            <p:cNvPr id="79" name="组合 78"/>
            <p:cNvGrpSpPr/>
            <p:nvPr/>
          </p:nvGrpSpPr>
          <p:grpSpPr>
            <a:xfrm>
              <a:off x="613814" y="544562"/>
              <a:ext cx="2310728" cy="1850289"/>
              <a:chOff x="523440" y="1344061"/>
              <a:chExt cx="2310728" cy="1850289"/>
            </a:xfrm>
          </p:grpSpPr>
          <p:pic>
            <p:nvPicPr>
              <p:cNvPr id="77" name="Picture 2" descr="âfemale people logoâçå¾çæç´¢ç»æ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12" t="17287" r="22531"/>
              <a:stretch/>
            </p:blipFill>
            <p:spPr bwMode="auto">
              <a:xfrm>
                <a:off x="1575677" y="1344061"/>
                <a:ext cx="1258491" cy="18502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 descr="âmale people logoâçå¾çæç´¢ç»æ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440" y="1478283"/>
                <a:ext cx="1174336" cy="1174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矩形 36"/>
            <p:cNvSpPr/>
            <p:nvPr/>
          </p:nvSpPr>
          <p:spPr>
            <a:xfrm>
              <a:off x="1101808" y="1880510"/>
              <a:ext cx="135581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FF0000"/>
                  </a:solidFill>
                </a:rPr>
                <a:t>Perception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3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78542" y="27400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Thank You!</a:t>
            </a:r>
            <a:endParaRPr lang="zh-CN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3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08858" y="479436"/>
            <a:ext cx="8635142" cy="572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理解可视分析的背景、定义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了解可视分析与可视化的关系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复述并理解可视分析所包含的各个步骤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结合案例理解可视分析系统设计过程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8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Why Visual Analytics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69" y="1215348"/>
            <a:ext cx="7031403" cy="560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4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Why Visual Analytics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68" y="1215348"/>
            <a:ext cx="7031404" cy="55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Why Visual Analytics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68" y="1215347"/>
            <a:ext cx="7031050" cy="55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Why Visual Analytics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67" y="1215345"/>
            <a:ext cx="7031051" cy="55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0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1902</TotalTime>
  <Words>2703</Words>
  <Application>Microsoft Office PowerPoint</Application>
  <PresentationFormat>全屏显示(4:3)</PresentationFormat>
  <Paragraphs>290</Paragraphs>
  <Slides>43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NimbusRomNo9L-Regu</vt:lpstr>
      <vt:lpstr>等线</vt:lpstr>
      <vt:lpstr>等线 Light</vt:lpstr>
      <vt:lpstr>楷体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Visual Analytics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曾 琼</dc:creator>
  <cp:lastModifiedBy>曾 琼</cp:lastModifiedBy>
  <cp:revision>1467</cp:revision>
  <dcterms:created xsi:type="dcterms:W3CDTF">2019-08-19T05:34:03Z</dcterms:created>
  <dcterms:modified xsi:type="dcterms:W3CDTF">2019-09-17T08:14:36Z</dcterms:modified>
</cp:coreProperties>
</file>